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7" r:id="rId7"/>
    <p:sldId id="261" r:id="rId8"/>
    <p:sldId id="272" r:id="rId9"/>
    <p:sldId id="273" r:id="rId10"/>
    <p:sldId id="284" r:id="rId11"/>
    <p:sldId id="285" r:id="rId12"/>
    <p:sldId id="275" r:id="rId13"/>
    <p:sldId id="276" r:id="rId14"/>
    <p:sldId id="277" r:id="rId15"/>
    <p:sldId id="278" r:id="rId16"/>
    <p:sldId id="279" r:id="rId17"/>
    <p:sldId id="280" r:id="rId18"/>
    <p:sldId id="287" r:id="rId19"/>
    <p:sldId id="286" r:id="rId20"/>
    <p:sldId id="281" r:id="rId21"/>
    <p:sldId id="282" r:id="rId22"/>
    <p:sldId id="274" r:id="rId23"/>
    <p:sldId id="283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3"/>
  </p:normalViewPr>
  <p:slideViewPr>
    <p:cSldViewPr snapToGrid="0" snapToObjects="1">
      <p:cViewPr varScale="1">
        <p:scale>
          <a:sx n="105" d="100"/>
          <a:sy n="105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ula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7356" y="3634154"/>
            <a:ext cx="5980675" cy="1629508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CPIA (Centro Provinciale degli Adulti)</a:t>
            </a:r>
            <a:br>
              <a:rPr lang="it-IT" b="1" dirty="0"/>
            </a:br>
            <a:r>
              <a:rPr lang="it-IT" b="1" dirty="0"/>
              <a:t>Barletta – Andria - Trani</a:t>
            </a:r>
            <a:br>
              <a:rPr lang="it-IT" dirty="0"/>
            </a:br>
            <a:br>
              <a:rPr lang="it-IT" dirty="0"/>
            </a:br>
            <a:r>
              <a:rPr lang="it-IT" sz="2700" dirty="0"/>
              <a:t>L’accreditamento nel nuovo programma ERASMUS+: un’opportunità di crescita e di cambiamento anche del settore EDA</a:t>
            </a:r>
            <a:br>
              <a:rPr lang="it-IT" sz="2700" dirty="0"/>
            </a:br>
            <a:r>
              <a:rPr lang="it-IT" sz="2700" dirty="0"/>
              <a:t>21 marzo 2022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83323" y="5287109"/>
            <a:ext cx="5867400" cy="706832"/>
          </a:xfrm>
        </p:spPr>
        <p:txBody>
          <a:bodyPr>
            <a:noAutofit/>
          </a:bodyPr>
          <a:lstStyle/>
          <a:p>
            <a:pPr algn="ctr"/>
            <a:r>
              <a:rPr lang="it-IT" sz="2000" b="1" dirty="0"/>
              <a:t>A cura del Dirigente Scolastico I.P.S.S.E.C. «Olivetti» Monza Prof.ssa Renata Cumino</a:t>
            </a:r>
          </a:p>
        </p:txBody>
      </p:sp>
    </p:spTree>
    <p:extLst>
      <p:ext uri="{BB962C8B-B14F-4D97-AF65-F5344CB8AC3E}">
        <p14:creationId xmlns:p14="http://schemas.microsoft.com/office/powerpoint/2010/main" val="13631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CD34B5-02FB-A246-A0C8-EA860A8E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L’accreditamento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A79149-CB1D-2148-B84F-E5EB6C69E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Ci si può candidare come singola scuola o come Consorzio</a:t>
            </a:r>
          </a:p>
          <a:p>
            <a:r>
              <a:rPr lang="it-IT" dirty="0"/>
              <a:t>L’accreditamento dura 7 anni (2021-2027), ma gli enti non accreditati possono presentare la candidatura ogni anno</a:t>
            </a:r>
          </a:p>
          <a:p>
            <a:r>
              <a:rPr lang="it-IT" dirty="0"/>
              <a:t>La candidatura prevede la presentazione di un’idea progettuale di ampio respiro con obiettivi e risultati attesi </a:t>
            </a:r>
          </a:p>
          <a:p>
            <a:r>
              <a:rPr lang="it-IT" dirty="0"/>
              <a:t>Ogni anno si invia la proposta economica con il numero di mobilità da attuare</a:t>
            </a:r>
          </a:p>
          <a:p>
            <a:r>
              <a:rPr lang="it-IT" dirty="0"/>
              <a:t>E’ previsto un monitoraggio e una valutazione qualitativa ogni 2 anni</a:t>
            </a:r>
          </a:p>
        </p:txBody>
      </p:sp>
    </p:spTree>
    <p:extLst>
      <p:ext uri="{BB962C8B-B14F-4D97-AF65-F5344CB8AC3E}">
        <p14:creationId xmlns:p14="http://schemas.microsoft.com/office/powerpoint/2010/main" val="698061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A7E182-2390-3047-A715-4160D4A19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dell’accreditamento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63C83A-8C6C-B94B-B710-546C0EA3B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Avere la garanzia del finanziamento per 7 anni</a:t>
            </a:r>
          </a:p>
          <a:p>
            <a:r>
              <a:rPr lang="it-IT" dirty="0"/>
              <a:t>Non dover presentare nuove progettualità, ma solo il prospetto economico delle mobilità</a:t>
            </a:r>
          </a:p>
          <a:p>
            <a:r>
              <a:rPr lang="it-IT" dirty="0"/>
              <a:t>Poter costruire un progetto di ampio e lungo respiro</a:t>
            </a:r>
          </a:p>
          <a:p>
            <a:r>
              <a:rPr lang="it-IT" dirty="0"/>
              <a:t>Dare all’utenza e al territorio l’immagine di una scuola aperta, internazionale e competitiva</a:t>
            </a:r>
          </a:p>
          <a:p>
            <a:r>
              <a:rPr lang="it-IT" dirty="0"/>
              <a:t>Offrire opportunità di mobilità a studenti con minori </a:t>
            </a:r>
            <a:r>
              <a:rPr lang="it-IT"/>
              <a:t>opportunità economiche</a:t>
            </a:r>
          </a:p>
        </p:txBody>
      </p:sp>
    </p:spTree>
    <p:extLst>
      <p:ext uri="{BB962C8B-B14F-4D97-AF65-F5344CB8AC3E}">
        <p14:creationId xmlns:p14="http://schemas.microsoft.com/office/powerpoint/2010/main" val="836730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Mobilità dei docenti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Training </a:t>
            </a:r>
            <a:r>
              <a:rPr lang="it-IT" sz="2400" dirty="0" err="1"/>
              <a:t>courses</a:t>
            </a:r>
            <a:r>
              <a:rPr lang="it-IT" sz="2400" dirty="0"/>
              <a:t> (da 2 a 30 giorni, di cui solo i primi 10 sono finanziati)</a:t>
            </a:r>
          </a:p>
          <a:p>
            <a:r>
              <a:rPr lang="it-IT" sz="2400" dirty="0"/>
              <a:t>Job </a:t>
            </a:r>
            <a:r>
              <a:rPr lang="it-IT" sz="2400" dirty="0" err="1"/>
              <a:t>Shadowing</a:t>
            </a:r>
            <a:r>
              <a:rPr lang="it-IT" sz="2400" dirty="0"/>
              <a:t> (da 2 a 60 giorni)</a:t>
            </a:r>
          </a:p>
          <a:p>
            <a:r>
              <a:rPr lang="it-IT" sz="2400" dirty="0" err="1"/>
              <a:t>Teacher</a:t>
            </a:r>
            <a:r>
              <a:rPr lang="it-IT" sz="2400" dirty="0"/>
              <a:t> </a:t>
            </a:r>
            <a:r>
              <a:rPr lang="it-IT" sz="2400" dirty="0" err="1"/>
              <a:t>assignment</a:t>
            </a:r>
            <a:r>
              <a:rPr lang="it-IT" sz="2400" dirty="0"/>
              <a:t> (da 2 a 365 giorni)</a:t>
            </a:r>
          </a:p>
          <a:p>
            <a:pPr marL="0" indent="0">
              <a:buNone/>
            </a:pPr>
            <a:r>
              <a:rPr lang="it-IT" sz="2400" dirty="0"/>
              <a:t>PS Problema delle sostituzioni perché il docente rimane in servizio</a:t>
            </a:r>
          </a:p>
          <a:p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1343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C29E9-C628-8A42-8BF6-F28F53FF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 cosa partire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43336B-3B01-9F4F-B8FB-C9E57B9E5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dei bisogni formativi (per i training </a:t>
            </a:r>
            <a:r>
              <a:rPr lang="it-IT" dirty="0" err="1"/>
              <a:t>course</a:t>
            </a:r>
            <a:r>
              <a:rPr lang="it-IT" dirty="0"/>
              <a:t>): integrazione migranti/stranieri, potenziamento delle competenze linguistiche e/o digitali, inclusione di DVA e/o DSA, metodologie didattiche innovative)</a:t>
            </a:r>
          </a:p>
          <a:p>
            <a:r>
              <a:rPr lang="it-IT" dirty="0"/>
              <a:t>Cercare sulla piattaforma School </a:t>
            </a:r>
            <a:r>
              <a:rPr lang="it-IT" dirty="0" err="1"/>
              <a:t>Education</a:t>
            </a:r>
            <a:r>
              <a:rPr lang="it-IT" dirty="0"/>
              <a:t> Gateway i corsi più adeguati ai propri bisogni</a:t>
            </a:r>
          </a:p>
          <a:p>
            <a:r>
              <a:rPr lang="it-IT" dirty="0"/>
              <a:t>Consultare i siti dei principali provider (</a:t>
            </a:r>
            <a:r>
              <a:rPr lang="it-IT" dirty="0" err="1"/>
              <a:t>Europass</a:t>
            </a:r>
            <a:r>
              <a:rPr lang="it-IT" dirty="0"/>
              <a:t> </a:t>
            </a:r>
            <a:r>
              <a:rPr lang="it-IT" dirty="0" err="1"/>
              <a:t>Teacher</a:t>
            </a:r>
            <a:r>
              <a:rPr lang="it-IT" dirty="0"/>
              <a:t> Academy)</a:t>
            </a:r>
          </a:p>
        </p:txBody>
      </p:sp>
    </p:spTree>
    <p:extLst>
      <p:ext uri="{BB962C8B-B14F-4D97-AF65-F5344CB8AC3E}">
        <p14:creationId xmlns:p14="http://schemas.microsoft.com/office/powerpoint/2010/main" val="2822944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BB2DD7-0D32-7149-9CDA-4737C1E9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Aspetti organizzativi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0FA94-3F1A-C54D-BD45-513889E5C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Formazione dei docenti</a:t>
            </a:r>
          </a:p>
          <a:p>
            <a:r>
              <a:rPr lang="it-IT" dirty="0"/>
              <a:t>Scelta del numero e della tipologia di mobilità da svolgere</a:t>
            </a:r>
          </a:p>
          <a:p>
            <a:r>
              <a:rPr lang="it-IT" dirty="0"/>
              <a:t>Selezione dei docenti che partecipano alle mobilità </a:t>
            </a:r>
          </a:p>
          <a:p>
            <a:r>
              <a:rPr lang="it-IT" dirty="0"/>
              <a:t>Predisposizione della documentazione</a:t>
            </a:r>
          </a:p>
          <a:p>
            <a:r>
              <a:rPr lang="it-IT" dirty="0"/>
              <a:t>Gestione del budget e preparazione della mobilità</a:t>
            </a:r>
          </a:p>
          <a:p>
            <a:r>
              <a:rPr lang="it-IT" dirty="0"/>
              <a:t>Al rientro, mettere in atto quanto appreso, creare «risultati», disseminarli all’interno e all’esterno della propria organizzazione</a:t>
            </a:r>
          </a:p>
        </p:txBody>
      </p:sp>
    </p:spTree>
    <p:extLst>
      <p:ext uri="{BB962C8B-B14F-4D97-AF65-F5344CB8AC3E}">
        <p14:creationId xmlns:p14="http://schemas.microsoft.com/office/powerpoint/2010/main" val="4236841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Documenti per la mobilità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b="1" dirty="0"/>
              <a:t>Allegato V (in inglese) in 3 copie</a:t>
            </a:r>
            <a:r>
              <a:rPr lang="it-IT" dirty="0"/>
              <a:t>: una per la scuola che invia, una per il partecipante, 1 per l’ente che ospita. Viene compilato in parte da chi ospita (programma della mobilità, competenze da acquisire, valutazione) e in parte dalla scuola di invio (compiti del partecipante, monitoraggio prima, durante e dopo la mobilità)</a:t>
            </a:r>
          </a:p>
          <a:p>
            <a:pPr>
              <a:buFont typeface="Wingdings" pitchFamily="2" charset="2"/>
              <a:buChar char="v"/>
            </a:pPr>
            <a:r>
              <a:rPr lang="it-IT" b="1" dirty="0"/>
              <a:t>Allegato VI (in italiano) in 2 copie</a:t>
            </a:r>
            <a:r>
              <a:rPr lang="it-IT" dirty="0"/>
              <a:t>: 1 per il docente e 1 per la scuola. Contiene i dati della mobilità, le modalità di erogazione del contributo finanziario, l’assicurazione e la </a:t>
            </a:r>
            <a:r>
              <a:rPr lang="it-IT" dirty="0" err="1"/>
              <a:t>survey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0506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63745"/>
          </a:xfrm>
        </p:spPr>
        <p:txBody>
          <a:bodyPr>
            <a:noAutofit/>
          </a:bodyPr>
          <a:lstStyle/>
          <a:p>
            <a:r>
              <a:rPr lang="it-IT" sz="3600" dirty="0"/>
              <a:t>Mobilità degli studenti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Mobilità di gruppo (da 2 a 30 giorni; il gruppo deve essere costituito da almeno 2 studenti e il supporto organizzativo è riconosciuto fino a 10 studenti). E’ previsto il docente accompagnatore.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Mobilità individuale di breve termine (da 10 a 29 giorni). Ora è possibile prevedere il docente accompagnatore.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Mobilità di lungo termine (da 30 a 365 giorni). Ora è possibile prevedere il docente accompagnatore.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Tutte le attività di mobilità degli alunni possono essere </a:t>
            </a:r>
            <a:r>
              <a:rPr lang="it-IT" b="1" dirty="0"/>
              <a:t>alternate con attività virtuali</a:t>
            </a:r>
            <a:r>
              <a:rPr lang="it-IT" dirty="0"/>
              <a:t>, a integrazione o accompagnamento dell’esperienza.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7286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AE404-3046-1048-A370-16F5102A4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/>
              <a:t>Documenti per la mobilità degli studenti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AE3933-BCD5-3A49-8541-1544EF12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MOD.1: Learning Agreement tra il partecipante, la scuola di invio e quella ospitante: si compila dopo aver stabilito il programma, nel rispetto degli obiettivi del progetto. </a:t>
            </a:r>
          </a:p>
          <a:p>
            <a:r>
              <a:rPr lang="it-IT" dirty="0"/>
              <a:t>MOD.1 </a:t>
            </a:r>
            <a:r>
              <a:rPr lang="it-IT" dirty="0" err="1"/>
              <a:t>a:Learning</a:t>
            </a:r>
            <a:r>
              <a:rPr lang="it-IT" dirty="0"/>
              <a:t> Agreement </a:t>
            </a:r>
            <a:r>
              <a:rPr lang="it-IT" dirty="0" err="1"/>
              <a:t>complement</a:t>
            </a:r>
            <a:r>
              <a:rPr lang="it-IT" dirty="0"/>
              <a:t>: si compila dopo la mobilità per confermare che le attività previste si sono svolte regolarmente. Occorrono sempre le 3 firme</a:t>
            </a:r>
          </a:p>
          <a:p>
            <a:r>
              <a:rPr lang="it-IT" dirty="0"/>
              <a:t>MOD.2: Learning Agreement per mobilità di gruppo</a:t>
            </a:r>
          </a:p>
          <a:p>
            <a:r>
              <a:rPr lang="it-IT" b="1" dirty="0"/>
              <a:t>Allegato VI (in italiano) in 2 copie</a:t>
            </a:r>
            <a:r>
              <a:rPr lang="it-IT" dirty="0"/>
              <a:t>: 1 per lo studente e 1 per la scuola. Contiene i dati della mobilità, le modalità di erogazione del contributo finanziario, l’assicurazione e la </a:t>
            </a:r>
            <a:r>
              <a:rPr lang="it-IT" dirty="0" err="1"/>
              <a:t>survey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32715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2F4756-B320-E24D-8D33-AB430B88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del nostro accreditamento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20D53B-7730-A440-A996-EF9DE0146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/>
              <a:t>Potenziare le competenze in lingua inglese di studenti e docenti</a:t>
            </a:r>
          </a:p>
          <a:p>
            <a:r>
              <a:rPr lang="it-IT" sz="2800" dirty="0"/>
              <a:t>Internazionalizzare il proprio istituto</a:t>
            </a:r>
          </a:p>
          <a:p>
            <a:r>
              <a:rPr lang="it-IT" sz="2800" dirty="0"/>
              <a:t>Offrire mobilità agli studenti con minori opportunità e con certificazioni (DVA, DSA e BES) </a:t>
            </a:r>
          </a:p>
          <a:p>
            <a:r>
              <a:rPr lang="it-IT" sz="2800" dirty="0"/>
              <a:t>Lotta ai cambiamenti climatici e pratiche ecosostenibil</a:t>
            </a:r>
            <a:r>
              <a:rPr lang="it-IT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429217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18FD38-F605-F649-92F6-0F9BBB335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Mobilità destinate al CPIA BAT </a:t>
            </a:r>
            <a:br>
              <a:rPr lang="it-IT" dirty="0"/>
            </a:br>
            <a:r>
              <a:rPr lang="it-IT" dirty="0" err="1"/>
              <a:t>a.s.</a:t>
            </a:r>
            <a:r>
              <a:rPr lang="it-IT" dirty="0"/>
              <a:t> 2021/22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2D8AD6-616F-2E40-B822-0F0F8E2DA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sz="2800" dirty="0"/>
              <a:t>Mobilità di gruppo: 10 studenti per 1 settimana a Patrasso nella seconda metà di ottobre, 1 docente accompagnatore, 1 docente e il dirigente in job </a:t>
            </a:r>
            <a:r>
              <a:rPr lang="it-IT" sz="2800" dirty="0" err="1"/>
              <a:t>shadowing</a:t>
            </a:r>
            <a:endParaRPr lang="it-IT" sz="2800" dirty="0"/>
          </a:p>
          <a:p>
            <a:r>
              <a:rPr lang="it-IT" sz="2800" dirty="0"/>
              <a:t>Fino ad un massimo di 5 docenti in </a:t>
            </a:r>
            <a:r>
              <a:rPr lang="it-IT" sz="2800" dirty="0" err="1"/>
              <a:t>traning</a:t>
            </a:r>
            <a:r>
              <a:rPr lang="it-IT" sz="2800" dirty="0"/>
              <a:t> </a:t>
            </a:r>
            <a:r>
              <a:rPr lang="it-IT" sz="2800" dirty="0" err="1"/>
              <a:t>course</a:t>
            </a:r>
            <a:r>
              <a:rPr lang="it-IT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386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Progetti ERASMUS+ </a:t>
            </a:r>
            <a:r>
              <a:rPr lang="it-IT" dirty="0" err="1"/>
              <a:t>a.s.</a:t>
            </a:r>
            <a:r>
              <a:rPr lang="it-IT" dirty="0"/>
              <a:t> 2021/22 </a:t>
            </a:r>
            <a:br>
              <a:rPr lang="it-IT" dirty="0"/>
            </a:br>
            <a:r>
              <a:rPr lang="it-IT" dirty="0"/>
              <a:t>attivi presso l’alberghiero «Olivetti»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600" dirty="0"/>
              <a:t>KA1 «Staff Nessuno sarà lasciato indietro»: 17 docenti in mobilità per training </a:t>
            </a:r>
            <a:r>
              <a:rPr lang="it-IT" sz="1600" dirty="0" err="1"/>
              <a:t>course</a:t>
            </a:r>
            <a:endParaRPr lang="it-IT" sz="1600" dirty="0"/>
          </a:p>
          <a:p>
            <a:r>
              <a:rPr lang="it-IT" sz="1600" dirty="0"/>
              <a:t>KA1 EDA «Network virtuoso per l’inclusione e per la cittadinanza»: 5 docenti e 2 assistenti amministrativi in mobilità per training </a:t>
            </a:r>
            <a:r>
              <a:rPr lang="it-IT" sz="1600" dirty="0" err="1"/>
              <a:t>courses</a:t>
            </a:r>
            <a:r>
              <a:rPr lang="it-IT" sz="1600" dirty="0"/>
              <a:t> e job </a:t>
            </a:r>
            <a:r>
              <a:rPr lang="it-IT" sz="1600" dirty="0" err="1"/>
              <a:t>shadowing</a:t>
            </a:r>
            <a:endParaRPr lang="it-IT" sz="1600" dirty="0"/>
          </a:p>
          <a:p>
            <a:r>
              <a:rPr lang="it-IT" sz="1600" dirty="0"/>
              <a:t>KA2 «2bee or </a:t>
            </a:r>
            <a:r>
              <a:rPr lang="it-IT" sz="1600" dirty="0" err="1"/>
              <a:t>not</a:t>
            </a:r>
            <a:r>
              <a:rPr lang="it-IT" sz="1600" dirty="0"/>
              <a:t> 2been»: 14 docenti e 15 studenti in mobilità per periodi di 15 giorni</a:t>
            </a:r>
          </a:p>
          <a:p>
            <a:r>
              <a:rPr lang="it-IT" sz="1600" dirty="0"/>
              <a:t>KA229 «Cibo in circolo: un nuovo paradigma»: studenti e docenti in mobilità</a:t>
            </a:r>
          </a:p>
          <a:p>
            <a:r>
              <a:rPr lang="it-IT" sz="1600" dirty="0"/>
              <a:t>KA1 EDA «</a:t>
            </a:r>
            <a:r>
              <a:rPr lang="it-IT" sz="1600" dirty="0" err="1"/>
              <a:t>Keep</a:t>
            </a:r>
            <a:r>
              <a:rPr lang="it-IT" sz="1600" dirty="0"/>
              <a:t> </a:t>
            </a:r>
            <a:r>
              <a:rPr lang="it-IT" sz="1600" dirty="0" err="1"/>
              <a:t>calm</a:t>
            </a:r>
            <a:r>
              <a:rPr lang="it-IT" sz="1600" dirty="0"/>
              <a:t>: Inclusive ICT for Inclusive Europe»: mobilità per docenti</a:t>
            </a:r>
          </a:p>
          <a:p>
            <a:r>
              <a:rPr lang="it-IT" sz="1600" dirty="0"/>
              <a:t>Accreditamento Settore Scuola</a:t>
            </a:r>
          </a:p>
          <a:p>
            <a:r>
              <a:rPr lang="it-IT" sz="1600" dirty="0"/>
              <a:t>Accreditamento Settore Educazione degli Adulti</a:t>
            </a:r>
          </a:p>
        </p:txBody>
      </p:sp>
    </p:spTree>
    <p:extLst>
      <p:ext uri="{BB962C8B-B14F-4D97-AF65-F5344CB8AC3E}">
        <p14:creationId xmlns:p14="http://schemas.microsoft.com/office/powerpoint/2010/main" val="1842304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Organizzazioni di supporto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L’Agenzia Nazionale accetta il coinvolgimento di organizzazioni di supporto SOLO per gestire gli aspetti pratici relativi all’attuazione del progetto. </a:t>
            </a:r>
          </a:p>
          <a:p>
            <a:pPr marL="0" indent="0">
              <a:buNone/>
            </a:pPr>
            <a:r>
              <a:rPr lang="it-IT" sz="2800" dirty="0"/>
              <a:t>Le organizzazioni di supporto </a:t>
            </a:r>
            <a:r>
              <a:rPr lang="it-IT" sz="2800" b="1" dirty="0"/>
              <a:t>NON DEVONO </a:t>
            </a:r>
            <a:r>
              <a:rPr lang="it-IT" sz="2800" dirty="0"/>
              <a:t>essere coinvolte nel programma didattico, nella stesura del progetto, nella gestione del MT e nella compilazione dei Report.</a:t>
            </a:r>
          </a:p>
        </p:txBody>
      </p:sp>
    </p:spTree>
    <p:extLst>
      <p:ext uri="{BB962C8B-B14F-4D97-AF65-F5344CB8AC3E}">
        <p14:creationId xmlns:p14="http://schemas.microsoft.com/office/powerpoint/2010/main" val="850071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B662DE-E342-234B-BCAA-A6F174B6A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Accordo con l’organizzazione di supporto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698805-76FD-FB48-901D-88131F7DD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L’accordo formale deve contenere:</a:t>
            </a:r>
          </a:p>
          <a:p>
            <a:r>
              <a:rPr lang="it-IT" dirty="0"/>
              <a:t>I compiti da svolgere</a:t>
            </a:r>
          </a:p>
          <a:p>
            <a:r>
              <a:rPr lang="it-IT" dirty="0"/>
              <a:t>Il Controllo della qualità dei servizi erogati</a:t>
            </a:r>
          </a:p>
          <a:p>
            <a:r>
              <a:rPr lang="it-IT" dirty="0"/>
              <a:t>I provvedimenti in caso di esecuzione carente dei servizi</a:t>
            </a:r>
          </a:p>
          <a:p>
            <a:r>
              <a:rPr lang="it-IT" dirty="0"/>
              <a:t>La flessibilità in caso di annullamento (indicare le cause di forza maggiore: </a:t>
            </a:r>
            <a:r>
              <a:rPr lang="it-IT" dirty="0" err="1"/>
              <a:t>Covid</a:t>
            </a:r>
            <a:r>
              <a:rPr lang="it-IT" dirty="0"/>
              <a:t>, guerre </a:t>
            </a:r>
            <a:r>
              <a:rPr lang="it-IT" dirty="0" err="1"/>
              <a:t>etc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5873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200168-1484-F14F-BEF5-A981E5AC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Documenti da predisporre per le organizzazioni di supporto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B9B83F-A76D-4347-9727-12CB9C036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Occorre stendere 1 o più Financial </a:t>
            </a:r>
            <a:r>
              <a:rPr lang="it-IT" dirty="0" err="1"/>
              <a:t>agreement</a:t>
            </a:r>
            <a:r>
              <a:rPr lang="it-IT" dirty="0"/>
              <a:t> per:</a:t>
            </a:r>
          </a:p>
          <a:p>
            <a:r>
              <a:rPr lang="it-IT" dirty="0"/>
              <a:t>La gestione dei trasporti (voli, transfert da/per aeroporto,  noleggio bus per visite culturali </a:t>
            </a:r>
            <a:r>
              <a:rPr lang="it-IT" dirty="0" err="1"/>
              <a:t>etc</a:t>
            </a:r>
            <a:r>
              <a:rPr lang="it-IT" dirty="0"/>
              <a:t>);</a:t>
            </a:r>
          </a:p>
          <a:p>
            <a:r>
              <a:rPr lang="it-IT" dirty="0"/>
              <a:t>La sistemazione dello studente (hotel, residence, famiglia </a:t>
            </a:r>
            <a:r>
              <a:rPr lang="it-IT" dirty="0" err="1"/>
              <a:t>etc</a:t>
            </a:r>
            <a:r>
              <a:rPr lang="it-IT" dirty="0"/>
              <a:t>);</a:t>
            </a:r>
          </a:p>
          <a:p>
            <a:r>
              <a:rPr lang="it-IT" dirty="0"/>
              <a:t>L’organizzazione dei pasti.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392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9E3220-D71A-D343-91E8-C49D8EA9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documenti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8736B4-A282-DC42-BFD0-5D6FE540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Visite preparatorie: occorre predisporre una Dichiarazione, firmata dal partecipante e dall’ente ospitante, con l’elenco delle attività svolte;</a:t>
            </a:r>
          </a:p>
          <a:p>
            <a:r>
              <a:rPr lang="it-IT" dirty="0"/>
              <a:t>Eventuali altri preventivi relativi alle organizzazioni di supporto;</a:t>
            </a:r>
          </a:p>
          <a:p>
            <a:r>
              <a:rPr lang="it-IT" dirty="0"/>
              <a:t>Nomine dei docenti/personale coinvolto nella gestione del progetto con le ore a loro riconosciute (</a:t>
            </a:r>
            <a:r>
              <a:rPr lang="it-IT"/>
              <a:t>Supporto organizzativo)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245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998787-143F-2F4A-97F8-83CC7310E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6092" y="3926728"/>
            <a:ext cx="5867400" cy="1470025"/>
          </a:xfrm>
        </p:spPr>
        <p:txBody>
          <a:bodyPr>
            <a:noAutofit/>
          </a:bodyPr>
          <a:lstStyle/>
          <a:p>
            <a:r>
              <a:rPr lang="it-IT" sz="3600" dirty="0"/>
              <a:t>GRAZIE, MA ATTENZIONE: </a:t>
            </a:r>
            <a:br>
              <a:rPr lang="it-IT" sz="3600" dirty="0"/>
            </a:br>
            <a:r>
              <a:rPr lang="it-IT" sz="3600" dirty="0"/>
              <a:t>PUO’ CREARE DIPENDENZA!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444D3B0-EB0A-A44E-820F-BEB8EC671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185" y="5396753"/>
            <a:ext cx="4607169" cy="573741"/>
          </a:xfrm>
        </p:spPr>
        <p:txBody>
          <a:bodyPr>
            <a:noAutofit/>
          </a:bodyPr>
          <a:lstStyle/>
          <a:p>
            <a:endParaRPr lang="it-IT" sz="2000" dirty="0"/>
          </a:p>
        </p:txBody>
      </p:sp>
      <p:pic>
        <p:nvPicPr>
          <p:cNvPr id="5" name="Segnaposto immagine 6" descr="Foto in2IMG-20190412-WA0006.jpg">
            <a:extLst>
              <a:ext uri="{FF2B5EF4-FFF2-40B4-BE49-F238E27FC236}">
                <a16:creationId xmlns:a16="http://schemas.microsoft.com/office/drawing/2014/main" id="{ECDB90EE-E282-B949-9209-1BA71EA941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" b="351"/>
          <a:stretch>
            <a:fillRect/>
          </a:stretch>
        </p:blipFill>
        <p:spPr>
          <a:xfrm rot="504148">
            <a:off x="4524952" y="288643"/>
            <a:ext cx="4142460" cy="319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5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Precondizioni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Dirigente Scolastico competente sul PCM e sul programma ERASMUS+</a:t>
            </a:r>
          </a:p>
          <a:p>
            <a:r>
              <a:rPr lang="it-IT" sz="2400" dirty="0"/>
              <a:t>Segreteria disponibile a gestire documentazione amministrativa e contabile</a:t>
            </a:r>
          </a:p>
          <a:p>
            <a:r>
              <a:rPr lang="it-IT" sz="2400" dirty="0"/>
              <a:t>20/25 docenti con un buon livello di inglese, disposti a mettersi in gioco e a investire molto tempo nella realizzazione di progetti </a:t>
            </a:r>
          </a:p>
          <a:p>
            <a:r>
              <a:rPr lang="it-IT" sz="2400" dirty="0"/>
              <a:t>Avere un ottimo “regista” che coordini le azioni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37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Assetti organizzativi e scelte strategiche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Avviare immediatamente la fase preparatoria con la presentazione dei progetti (1^ collegio), la selezione dei partecipanti (studenti e docenti), gli accordi organizzativi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Fissare criteri estesi a tutti i progetti (es. all’inizio non assegnare più di 2 mobilità a docente)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Privilegiare scelte meritocratiche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Coinvolgere il D.S.G.A. e il personale amministrativo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988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E82E7A-6B3C-6745-A9AD-79C7FBCCE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RISCHI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3CA113-6176-EA4D-94D3-20D56105E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Abbattersi di fronte ai probabili insuccessi nella presentazione delle candidature</a:t>
            </a:r>
          </a:p>
          <a:p>
            <a:r>
              <a:rPr lang="it-IT" dirty="0"/>
              <a:t>Eccessiva euforia nel momento in cui ci si aggiudica un progetto</a:t>
            </a:r>
          </a:p>
          <a:p>
            <a:r>
              <a:rPr lang="it-IT" dirty="0"/>
              <a:t>Entusiasmo iniziale (mobilità) e disimpegno totale nelle fasi successive</a:t>
            </a:r>
          </a:p>
          <a:p>
            <a:r>
              <a:rPr lang="it-IT" dirty="0"/>
              <a:t>Fare, ma non documentare </a:t>
            </a:r>
          </a:p>
          <a:p>
            <a:r>
              <a:rPr lang="it-IT" dirty="0"/>
              <a:t>COVID, guerre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355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63745"/>
          </a:xfrm>
        </p:spPr>
        <p:txBody>
          <a:bodyPr>
            <a:normAutofit/>
          </a:bodyPr>
          <a:lstStyle/>
          <a:p>
            <a:r>
              <a:rPr lang="it-IT" sz="2800" dirty="0"/>
              <a:t>Studio di caso: Training </a:t>
            </a:r>
            <a:r>
              <a:rPr lang="it-IT" sz="2800" dirty="0" err="1"/>
              <a:t>course</a:t>
            </a:r>
            <a:r>
              <a:rPr lang="it-IT" sz="2800" dirty="0"/>
              <a:t> seguito da 3 docenti nel gennaio 2020 a Parigi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354707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Valore aggiunto a vari livelli</a:t>
            </a:r>
            <a:br>
              <a:rPr lang="it-IT" dirty="0"/>
            </a:br>
            <a:r>
              <a:rPr lang="it-IT" dirty="0"/>
              <a:t>1^ livello: docenti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Pietro: docente di francese molto serio e di impostazione tradizionale</a:t>
            </a:r>
          </a:p>
          <a:p>
            <a:r>
              <a:rPr lang="it-IT" sz="3200" dirty="0"/>
              <a:t>Michele: docenti di Informatica e Animatore Digitale</a:t>
            </a:r>
          </a:p>
          <a:p>
            <a:r>
              <a:rPr lang="it-IT" sz="3200" dirty="0"/>
              <a:t>Clemente: docente tecnico pratico di cucina</a:t>
            </a:r>
          </a:p>
        </p:txBody>
      </p:sp>
    </p:spTree>
    <p:extLst>
      <p:ext uri="{BB962C8B-B14F-4D97-AF65-F5344CB8AC3E}">
        <p14:creationId xmlns:p14="http://schemas.microsoft.com/office/powerpoint/2010/main" val="421714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885A03-5B00-5946-A276-D4B1E6C2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2^ livello: collegio docenti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8E1607-F1DE-F34E-B4AC-355313369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Interesse</a:t>
            </a:r>
          </a:p>
          <a:p>
            <a:r>
              <a:rPr lang="it-IT" dirty="0"/>
              <a:t>Curiosità</a:t>
            </a:r>
          </a:p>
          <a:p>
            <a:r>
              <a:rPr lang="it-IT" dirty="0"/>
              <a:t>Desiderio di emulazione</a:t>
            </a:r>
          </a:p>
          <a:p>
            <a:r>
              <a:rPr lang="it-IT" dirty="0"/>
              <a:t>Paura (per i colleghi destinatari delle successive mobilità)</a:t>
            </a:r>
          </a:p>
          <a:p>
            <a:r>
              <a:rPr lang="it-IT" dirty="0"/>
              <a:t>Voglia di apprendere le lingue</a:t>
            </a:r>
          </a:p>
          <a:p>
            <a:r>
              <a:rPr lang="it-IT" dirty="0"/>
              <a:t>Motivazione al lavoro di gruppo</a:t>
            </a:r>
          </a:p>
        </p:txBody>
      </p:sp>
    </p:spTree>
    <p:extLst>
      <p:ext uri="{BB962C8B-B14F-4D97-AF65-F5344CB8AC3E}">
        <p14:creationId xmlns:p14="http://schemas.microsoft.com/office/powerpoint/2010/main" val="222393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63A19B-5A31-9840-AFF1-0F08E3005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3^ livello: immagine dell’istituto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88C63A-293B-764D-8074-6B5362958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Innovazione</a:t>
            </a:r>
          </a:p>
          <a:p>
            <a:r>
              <a:rPr lang="it-IT" dirty="0"/>
              <a:t>Internazionalizzazione</a:t>
            </a:r>
          </a:p>
          <a:p>
            <a:r>
              <a:rPr lang="it-IT" dirty="0"/>
              <a:t>Apertura</a:t>
            </a:r>
          </a:p>
          <a:p>
            <a:r>
              <a:rPr lang="it-IT" dirty="0"/>
              <a:t>Meritocrazia</a:t>
            </a:r>
          </a:p>
          <a:p>
            <a:r>
              <a:rPr lang="it-IT" dirty="0"/>
              <a:t>Potenziamento delle competenze per il personale e per gli studenti</a:t>
            </a:r>
          </a:p>
          <a:p>
            <a:r>
              <a:rPr lang="it-IT" dirty="0"/>
              <a:t>Scuola più «attraente» per gli studenti e per il personale</a:t>
            </a:r>
          </a:p>
        </p:txBody>
      </p:sp>
    </p:spTree>
    <p:extLst>
      <p:ext uri="{BB962C8B-B14F-4D97-AF65-F5344CB8AC3E}">
        <p14:creationId xmlns:p14="http://schemas.microsoft.com/office/powerpoint/2010/main" val="584810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478</TotalTime>
  <Words>1379</Words>
  <Application>Microsoft Macintosh PowerPoint</Application>
  <PresentationFormat>Presentazione su schermo (4:3)</PresentationFormat>
  <Paragraphs>115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Arial</vt:lpstr>
      <vt:lpstr>Corbel</vt:lpstr>
      <vt:lpstr>Wingdings</vt:lpstr>
      <vt:lpstr>Wingdings 2</vt:lpstr>
      <vt:lpstr>Pixel</vt:lpstr>
      <vt:lpstr>CPIA (Centro Provinciale degli Adulti) Barletta – Andria - Trani  L’accreditamento nel nuovo programma ERASMUS+: un’opportunità di crescita e di cambiamento anche del settore EDA 21 marzo 2022</vt:lpstr>
      <vt:lpstr>Progetti ERASMUS+ a.s. 2021/22  attivi presso l’alberghiero «Olivetti»</vt:lpstr>
      <vt:lpstr>Precondizioni </vt:lpstr>
      <vt:lpstr>Assetti organizzativi e scelte strategiche</vt:lpstr>
      <vt:lpstr>RISCHI</vt:lpstr>
      <vt:lpstr>Studio di caso: Training course seguito da 3 docenti nel gennaio 2020 a Parigi </vt:lpstr>
      <vt:lpstr>Valore aggiunto a vari livelli 1^ livello: docenti</vt:lpstr>
      <vt:lpstr>2^ livello: collegio docenti</vt:lpstr>
      <vt:lpstr>3^ livello: immagine dell’istituto</vt:lpstr>
      <vt:lpstr>L’accreditamento</vt:lpstr>
      <vt:lpstr>Vantaggi dell’accreditamento</vt:lpstr>
      <vt:lpstr>Mobilità dei docenti</vt:lpstr>
      <vt:lpstr>Da cosa partire</vt:lpstr>
      <vt:lpstr>Aspetti organizzativi</vt:lpstr>
      <vt:lpstr>Documenti per la mobilità docenti</vt:lpstr>
      <vt:lpstr>Mobilità degli studenti</vt:lpstr>
      <vt:lpstr>Documenti per la mobilità degli studenti</vt:lpstr>
      <vt:lpstr>Obiettivi del nostro accreditamento</vt:lpstr>
      <vt:lpstr>Mobilità destinate al CPIA BAT  a.s. 2021/22</vt:lpstr>
      <vt:lpstr>Organizzazioni di supporto 1</vt:lpstr>
      <vt:lpstr>Accordo con l’organizzazione di supporto</vt:lpstr>
      <vt:lpstr>Documenti da predisporre per le organizzazioni di supporto</vt:lpstr>
      <vt:lpstr>Altri documenti</vt:lpstr>
      <vt:lpstr>GRAZIE, MA ATTENZIONE:  PUO’ CREARE DIPENDENZA!</vt:lpstr>
    </vt:vector>
  </TitlesOfParts>
  <Company>IIS Monza di Via Monte Grappa,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Incontro con i Genitori Sabato 21 ottobre 2017 </dc:title>
  <dc:creator>Renata Antonietta Cumino</dc:creator>
  <cp:lastModifiedBy>Microsoft Office User</cp:lastModifiedBy>
  <cp:revision>77</cp:revision>
  <dcterms:created xsi:type="dcterms:W3CDTF">2017-10-20T07:34:11Z</dcterms:created>
  <dcterms:modified xsi:type="dcterms:W3CDTF">2022-03-21T15:45:54Z</dcterms:modified>
</cp:coreProperties>
</file>